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</p:sldIdLst>
  <p:sldSz cy="5143500" cx="9144000"/>
  <p:notesSz cx="6858000" cy="9144000"/>
  <p:embeddedFontLst>
    <p:embeddedFont>
      <p:font typeface="Roboto Slab"/>
      <p:regular r:id="rId40"/>
      <p:bold r:id="rId41"/>
    </p:embeddedFont>
    <p:embeddedFont>
      <p:font typeface="Roboto"/>
      <p:regular r:id="rId42"/>
      <p:bold r:id="rId43"/>
      <p:italic r:id="rId44"/>
      <p:boldItalic r:id="rId45"/>
    </p:embeddedFont>
    <p:embeddedFont>
      <p:font typeface="Montserrat"/>
      <p:regular r:id="rId46"/>
      <p:bold r:id="rId47"/>
      <p:italic r:id="rId48"/>
      <p:boldItalic r:id="rId49"/>
    </p:embeddedFont>
    <p:embeddedFont>
      <p:font typeface="Lato"/>
      <p:regular r:id="rId50"/>
      <p:bold r:id="rId51"/>
      <p:italic r:id="rId52"/>
      <p:boldItalic r:id="rId5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Slab-regular.fntdata"/><Relationship Id="rId42" Type="http://schemas.openxmlformats.org/officeDocument/2006/relationships/font" Target="fonts/Roboto-regular.fntdata"/><Relationship Id="rId41" Type="http://schemas.openxmlformats.org/officeDocument/2006/relationships/font" Target="fonts/RobotoSlab-bold.fntdata"/><Relationship Id="rId44" Type="http://schemas.openxmlformats.org/officeDocument/2006/relationships/font" Target="fonts/Roboto-italic.fntdata"/><Relationship Id="rId43" Type="http://schemas.openxmlformats.org/officeDocument/2006/relationships/font" Target="fonts/Roboto-bold.fntdata"/><Relationship Id="rId46" Type="http://schemas.openxmlformats.org/officeDocument/2006/relationships/font" Target="fonts/Montserrat-regular.fntdata"/><Relationship Id="rId45" Type="http://schemas.openxmlformats.org/officeDocument/2006/relationships/font" Target="fonts/Robo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Montserrat-italic.fntdata"/><Relationship Id="rId47" Type="http://schemas.openxmlformats.org/officeDocument/2006/relationships/font" Target="fonts/Montserrat-bold.fntdata"/><Relationship Id="rId49" Type="http://schemas.openxmlformats.org/officeDocument/2006/relationships/font" Target="fonts/Montserrat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Lato-bold.fntdata"/><Relationship Id="rId50" Type="http://schemas.openxmlformats.org/officeDocument/2006/relationships/font" Target="fonts/Lato-regular.fntdata"/><Relationship Id="rId53" Type="http://schemas.openxmlformats.org/officeDocument/2006/relationships/font" Target="fonts/Lato-boldItalic.fntdata"/><Relationship Id="rId52" Type="http://schemas.openxmlformats.org/officeDocument/2006/relationships/font" Target="fonts/La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cprime.com/2015/04/3-departments-that-could-benefit-from-kanban/" TargetMode="External"/><Relationship Id="rId3" Type="http://schemas.openxmlformats.org/officeDocument/2006/relationships/hyperlink" Target="https://hehogvaxrp.blogspot.com/2021/06/github-logo-png-github-logos-and-usage.html" TargetMode="Externa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pxhere.com/en/photo/1446057" TargetMode="Externa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pxhere.com/en/photo/1446057" TargetMode="Externa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Jason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3e33e4ccc4_3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7" name="Google Shape;147;g23e33e4ccc4_3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Hunter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10ad13ef9e_0_17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10ad13ef9e_0_17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Hunter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10ad13ef9e_0_20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10ad13ef9e_0_20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Luis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10ad13ef9e_0_20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10ad13ef9e_0_20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Luis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3ad7ac6990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3ad7ac6990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Luis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3ad7ac6990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3ad7ac699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Luis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10ad13ef9e_0_23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210ad13ef9e_0_23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Luis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Kanban logo ref: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https://www.cprime.com/2015/04/3-departments-that-could-benefit-from-kanban/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 logo ref: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https://hehogvaxrp.blogspot.com/2021/06/github-logo-png-github-logos-and-usage.html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 logo ref2: 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3ad7ac6990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23ad7ac6990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Luis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10ad13ef9e_0_2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210ad13ef9e_0_2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Luke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210ad13ef9e_0_30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210ad13ef9e_0_30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Luke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10ad13ef9e_0_7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10ad13ef9e_0_7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Jason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10ad13ef9e_0_2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10ad13ef9e_0_2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Luke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2127f5b42c4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2127f5b42c4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Luke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228f6435343_2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228f6435343_2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Luke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21103799d55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21103799d55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Luke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210ad13ef9e_0_30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210ad13ef9e_0_30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Luke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210ad13ef9e_0_27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210ad13ef9e_0_27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Hunter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23a81862a19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23a81862a19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Hunter</a:t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f4981f0f58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f4981f0f58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Jason</a:t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212ee2528dc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212ee2528dc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Jason</a:t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23dc608f40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23dc608f40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Hunter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10ad13ef9e_0_16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10ad13ef9e_0_16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Purev</a:t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210ad13ef9e_0_30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210ad13ef9e_0_30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Jason</a:t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210ad13ef9e_0_35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210ad13ef9e_0_35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Jason</a:t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210ad13ef9e_0_26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210ad13ef9e_0_26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Jason</a:t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2127f5b42c4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2127f5b42c4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Jason</a:t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1f45d247cc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1f45d247cc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Jason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10ad13ef9e_0_19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10ad13ef9e_0_19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Purev -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https://pxhere.com/en/photo/1446057</a:t>
            </a: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3ad7ac699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3ad7ac699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Purev -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https://pxhere.com/en/photo/1446057</a:t>
            </a: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10ad13ef9e_0_18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10ad13ef9e_0_18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Purev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3a81862a1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3a81862a1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Purev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10ad13ef9e_0_16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10ad13ef9e_0_16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Hunter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28f6435343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1" name="Google Shape;141;g228f6435343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Hunter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med" p14:dur="600">
        <p:fade thruBlk="1"/>
      </p:transition>
    </mc:Choice>
    <mc:Fallback>
      <p:transition spd="med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9.png"/><Relationship Id="rId6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github.com/akdasUAF/ForestFireDetection" TargetMode="External"/><Relationship Id="rId4" Type="http://schemas.openxmlformats.org/officeDocument/2006/relationships/hyperlink" Target="https://www.cprime.com/2015/04/3-departments-that-could-benefit-from-kanban/" TargetMode="External"/><Relationship Id="rId5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1.png"/><Relationship Id="rId4" Type="http://schemas.openxmlformats.org/officeDocument/2006/relationships/image" Target="../media/image23.png"/><Relationship Id="rId5" Type="http://schemas.openxmlformats.org/officeDocument/2006/relationships/hyperlink" Target="https://towardsdatascience.com/a-comprehensible-explanation-of-the-dimensions-in-cnns-841dba49df5e" TargetMode="External"/><Relationship Id="rId6" Type="http://schemas.openxmlformats.org/officeDocument/2006/relationships/hyperlink" Target="https://www.geeksforgeeks.org/cnn-introduction-to-pooling-layer/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.png"/><Relationship Id="rId4" Type="http://schemas.openxmlformats.org/officeDocument/2006/relationships/hyperlink" Target="https://medium.com/autoencoder-for-anomaly-detection/autoencoder-for-anomaly-detection-db6178ad07b2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medium.com/autoencoder-for-anomaly-detection/autoencoder-for-anomaly-detection-db6178ad07b2" TargetMode="External"/><Relationship Id="rId4" Type="http://schemas.openxmlformats.org/officeDocument/2006/relationships/image" Target="../media/image13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www.analyticsvidhya.com/blog/2022/03/an-overview-of-deep-belief-network-dbn-in-deep-learning/" TargetMode="External"/><Relationship Id="rId4" Type="http://schemas.openxmlformats.org/officeDocument/2006/relationships/image" Target="../media/image15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0.png"/><Relationship Id="rId4" Type="http://schemas.openxmlformats.org/officeDocument/2006/relationships/image" Target="../media/image20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hyperlink" Target="http://137.229.25.190:8000/" TargetMode="External"/><Relationship Id="rId4" Type="http://schemas.openxmlformats.org/officeDocument/2006/relationships/image" Target="../media/image21.png"/><Relationship Id="rId5" Type="http://schemas.openxmlformats.org/officeDocument/2006/relationships/image" Target="../media/image19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pxhere.com/en/photo/1446057" TargetMode="External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jpg"/><Relationship Id="rId4" Type="http://schemas.openxmlformats.org/officeDocument/2006/relationships/hyperlink" Target="https://pxhere.com/en/photo/1446057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jpg"/><Relationship Id="rId4" Type="http://schemas.openxmlformats.org/officeDocument/2006/relationships/image" Target="../media/image16.jpg"/><Relationship Id="rId5" Type="http://schemas.openxmlformats.org/officeDocument/2006/relationships/image" Target="../media/image22.png"/><Relationship Id="rId6" Type="http://schemas.openxmlformats.org/officeDocument/2006/relationships/image" Target="../media/image1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598100" y="1257525"/>
            <a:ext cx="8222100" cy="135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Forest Fire Detection through Deep Learning</a:t>
            </a:r>
            <a:endParaRPr/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lang="en" sz="1097"/>
              <a:t>Presented by:</a:t>
            </a:r>
            <a:endParaRPr sz="1097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t/>
            </a:r>
            <a:endParaRPr sz="1097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lang="en" sz="1097"/>
              <a:t>Luis Avalo, Hunter Barndt, Jason Kim, Chuluunbat Purev, Luke Underwood</a:t>
            </a:r>
            <a:endParaRPr sz="1097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2"/>
          <p:cNvSpPr txBox="1"/>
          <p:nvPr>
            <p:ph type="title"/>
          </p:nvPr>
        </p:nvSpPr>
        <p:spPr>
          <a:xfrm>
            <a:off x="1266475" y="1017800"/>
            <a:ext cx="7163400" cy="30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83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Roboto Slab"/>
              <a:buChar char="●"/>
            </a:pPr>
            <a:r>
              <a:rPr lang="en" sz="2800">
                <a:solidFill>
                  <a:schemeClr val="dk2"/>
                </a:solidFill>
                <a:latin typeface="Roboto Slab"/>
                <a:ea typeface="Roboto Slab"/>
                <a:cs typeface="Roboto Slab"/>
                <a:sym typeface="Roboto Slab"/>
              </a:rPr>
              <a:t>Develop and test various deep neural network models </a:t>
            </a:r>
            <a:r>
              <a:rPr lang="en" sz="2800">
                <a:solidFill>
                  <a:schemeClr val="dk2"/>
                </a:solidFill>
                <a:latin typeface="Roboto Slab"/>
                <a:ea typeface="Roboto Slab"/>
                <a:cs typeface="Roboto Slab"/>
                <a:sym typeface="Roboto Slab"/>
              </a:rPr>
              <a:t>for</a:t>
            </a:r>
            <a:r>
              <a:rPr lang="en" sz="2800">
                <a:solidFill>
                  <a:schemeClr val="dk2"/>
                </a:solidFill>
                <a:latin typeface="Roboto Slab"/>
                <a:ea typeface="Roboto Slab"/>
                <a:cs typeface="Roboto Slab"/>
                <a:sym typeface="Roboto Slab"/>
              </a:rPr>
              <a:t> detect</a:t>
            </a:r>
            <a:r>
              <a:rPr lang="en" sz="2800">
                <a:solidFill>
                  <a:schemeClr val="dk2"/>
                </a:solidFill>
                <a:latin typeface="Roboto Slab"/>
                <a:ea typeface="Roboto Slab"/>
                <a:cs typeface="Roboto Slab"/>
                <a:sym typeface="Roboto Slab"/>
              </a:rPr>
              <a:t>ing</a:t>
            </a:r>
            <a:r>
              <a:rPr lang="en" sz="2800">
                <a:solidFill>
                  <a:schemeClr val="dk2"/>
                </a:solidFill>
                <a:latin typeface="Roboto Slab"/>
                <a:ea typeface="Roboto Slab"/>
                <a:cs typeface="Roboto Slab"/>
                <a:sym typeface="Roboto Slab"/>
              </a:rPr>
              <a:t> forest fires </a:t>
            </a:r>
            <a:r>
              <a:rPr lang="en" sz="2800">
                <a:solidFill>
                  <a:schemeClr val="dk2"/>
                </a:solidFill>
                <a:latin typeface="Roboto Slab"/>
                <a:ea typeface="Roboto Slab"/>
                <a:cs typeface="Roboto Slab"/>
                <a:sym typeface="Roboto Slab"/>
              </a:rPr>
              <a:t>from </a:t>
            </a:r>
            <a:r>
              <a:rPr lang="en" sz="2800">
                <a:solidFill>
                  <a:schemeClr val="dk2"/>
                </a:solidFill>
                <a:latin typeface="Roboto Slab"/>
                <a:ea typeface="Roboto Slab"/>
                <a:cs typeface="Roboto Slab"/>
                <a:sym typeface="Roboto Slab"/>
              </a:rPr>
              <a:t>an image</a:t>
            </a:r>
            <a:endParaRPr sz="2800">
              <a:solidFill>
                <a:schemeClr val="dk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683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Roboto Slab"/>
              <a:buChar char="●"/>
            </a:pPr>
            <a:r>
              <a:rPr lang="en" sz="2800">
                <a:solidFill>
                  <a:schemeClr val="dk2"/>
                </a:solidFill>
                <a:latin typeface="Roboto Slab"/>
                <a:ea typeface="Roboto Slab"/>
                <a:cs typeface="Roboto Slab"/>
                <a:sym typeface="Roboto Slab"/>
              </a:rPr>
              <a:t>Provide a web user interface that allows for testing if a fire is detected in an image and the location of the fire</a:t>
            </a:r>
            <a:endParaRPr sz="2800">
              <a:solidFill>
                <a:schemeClr val="dk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50" name="Google Shape;150;p2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80000"/>
              <a:buNone/>
            </a:pPr>
            <a:r>
              <a:rPr lang="en"/>
              <a:t>Minimum Viable Product (</a:t>
            </a:r>
            <a:r>
              <a:rPr lang="en"/>
              <a:t>MVP)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Deliverables</a:t>
            </a:r>
            <a:endParaRPr/>
          </a:p>
        </p:txBody>
      </p:sp>
      <p:sp>
        <p:nvSpPr>
          <p:cNvPr id="156" name="Google Shape;156;p23"/>
          <p:cNvSpPr txBox="1"/>
          <p:nvPr>
            <p:ph type="title"/>
          </p:nvPr>
        </p:nvSpPr>
        <p:spPr>
          <a:xfrm>
            <a:off x="1194000" y="1390925"/>
            <a:ext cx="7163400" cy="33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 Slab"/>
              <a:buChar char="●"/>
            </a:pPr>
            <a:r>
              <a:rPr lang="en" sz="2800">
                <a:solidFill>
                  <a:schemeClr val="dk2"/>
                </a:solidFill>
                <a:latin typeface="Roboto Slab"/>
                <a:ea typeface="Roboto Slab"/>
                <a:cs typeface="Roboto Slab"/>
                <a:sym typeface="Roboto Slab"/>
              </a:rPr>
              <a:t>A web user interface</a:t>
            </a:r>
            <a:endParaRPr sz="2800">
              <a:solidFill>
                <a:schemeClr val="dk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 Slab"/>
              <a:buChar char="●"/>
            </a:pPr>
            <a:r>
              <a:rPr lang="en" sz="2800">
                <a:solidFill>
                  <a:schemeClr val="dk2"/>
                </a:solidFill>
                <a:latin typeface="Roboto Slab"/>
                <a:ea typeface="Roboto Slab"/>
                <a:cs typeface="Roboto Slab"/>
                <a:sym typeface="Roboto Slab"/>
              </a:rPr>
              <a:t>Machine Learning Model(s)</a:t>
            </a:r>
            <a:endParaRPr sz="2800">
              <a:solidFill>
                <a:schemeClr val="dk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 Slab"/>
              <a:buChar char="●"/>
            </a:pPr>
            <a:r>
              <a:rPr lang="en" sz="2800">
                <a:solidFill>
                  <a:schemeClr val="dk2"/>
                </a:solidFill>
                <a:latin typeface="Roboto Slab"/>
                <a:ea typeface="Roboto Slab"/>
                <a:cs typeface="Roboto Slab"/>
                <a:sym typeface="Roboto Slab"/>
              </a:rPr>
              <a:t>Documentation</a:t>
            </a:r>
            <a:endParaRPr sz="2800">
              <a:solidFill>
                <a:schemeClr val="dk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 Slab"/>
              <a:buChar char="○"/>
            </a:pPr>
            <a:r>
              <a:rPr lang="en" sz="2800">
                <a:solidFill>
                  <a:schemeClr val="dk2"/>
                </a:solidFill>
                <a:latin typeface="Roboto Slab"/>
                <a:ea typeface="Roboto Slab"/>
                <a:cs typeface="Roboto Slab"/>
                <a:sym typeface="Roboto Slab"/>
              </a:rPr>
              <a:t>Description of code/Wiki</a:t>
            </a:r>
            <a:endParaRPr sz="2800">
              <a:solidFill>
                <a:schemeClr val="dk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 Slab"/>
              <a:buChar char="○"/>
            </a:pPr>
            <a:r>
              <a:rPr lang="en" sz="2800">
                <a:solidFill>
                  <a:schemeClr val="dk2"/>
                </a:solidFill>
                <a:latin typeface="Roboto Slab"/>
                <a:ea typeface="Roboto Slab"/>
                <a:cs typeface="Roboto Slab"/>
                <a:sym typeface="Roboto Slab"/>
              </a:rPr>
              <a:t>Architecture diagram</a:t>
            </a:r>
            <a:endParaRPr sz="2800">
              <a:solidFill>
                <a:schemeClr val="dk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4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Structure 🏠</a:t>
            </a:r>
            <a:r>
              <a:rPr lang="en" sz="2000"/>
              <a:t> 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Architecture Diagram</a:t>
            </a:r>
            <a:endParaRPr/>
          </a:p>
        </p:txBody>
      </p:sp>
      <p:sp>
        <p:nvSpPr>
          <p:cNvPr id="167" name="Google Shape;167;p25"/>
          <p:cNvSpPr/>
          <p:nvPr/>
        </p:nvSpPr>
        <p:spPr>
          <a:xfrm>
            <a:off x="760350" y="1017800"/>
            <a:ext cx="7623300" cy="3596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8" name="Google Shape;16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9800" y="1167112"/>
            <a:ext cx="7373850" cy="3298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</a:t>
            </a:r>
            <a:endParaRPr/>
          </a:p>
        </p:txBody>
      </p:sp>
      <p:grpSp>
        <p:nvGrpSpPr>
          <p:cNvPr id="174" name="Google Shape;174;p26"/>
          <p:cNvGrpSpPr/>
          <p:nvPr/>
        </p:nvGrpSpPr>
        <p:grpSpPr>
          <a:xfrm>
            <a:off x="6858000" y="2295575"/>
            <a:ext cx="2286000" cy="2847950"/>
            <a:chOff x="0" y="2295575"/>
            <a:chExt cx="2286000" cy="2847950"/>
          </a:xfrm>
        </p:grpSpPr>
        <p:grpSp>
          <p:nvGrpSpPr>
            <p:cNvPr id="175" name="Google Shape;175;p26"/>
            <p:cNvGrpSpPr/>
            <p:nvPr/>
          </p:nvGrpSpPr>
          <p:grpSpPr>
            <a:xfrm>
              <a:off x="0" y="2295575"/>
              <a:ext cx="2286000" cy="2847950"/>
              <a:chOff x="0" y="2295575"/>
              <a:chExt cx="2286000" cy="2847950"/>
            </a:xfrm>
          </p:grpSpPr>
          <p:sp>
            <p:nvSpPr>
              <p:cNvPr id="176" name="Google Shape;176;p26"/>
              <p:cNvSpPr/>
              <p:nvPr/>
            </p:nvSpPr>
            <p:spPr>
              <a:xfrm>
                <a:off x="0" y="2823925"/>
                <a:ext cx="2286000" cy="2319600"/>
              </a:xfrm>
              <a:prstGeom prst="rect">
                <a:avLst/>
              </a:pr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26"/>
              <p:cNvSpPr/>
              <p:nvPr/>
            </p:nvSpPr>
            <p:spPr>
              <a:xfrm>
                <a:off x="0" y="2295575"/>
                <a:ext cx="2286000" cy="53700"/>
              </a:xfrm>
              <a:prstGeom prst="rect">
                <a:avLst/>
              </a:pr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78" name="Google Shape;178;p26"/>
            <p:cNvSpPr txBox="1"/>
            <p:nvPr/>
          </p:nvSpPr>
          <p:spPr>
            <a:xfrm>
              <a:off x="216291" y="2441107"/>
              <a:ext cx="871200" cy="26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000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APRIL</a:t>
              </a:r>
              <a:endParaRPr sz="1000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9" name="Google Shape;179;p26"/>
            <p:cNvSpPr txBox="1"/>
            <p:nvPr/>
          </p:nvSpPr>
          <p:spPr>
            <a:xfrm>
              <a:off x="216300" y="3050050"/>
              <a:ext cx="1853400" cy="797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Testing</a:t>
              </a:r>
              <a:r>
                <a:rPr b="1" lang="en" sz="1200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 and adding more neural networks</a:t>
              </a:r>
              <a:endParaRPr b="1" sz="1200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0" name="Google Shape;180;p26"/>
            <p:cNvSpPr txBox="1"/>
            <p:nvPr/>
          </p:nvSpPr>
          <p:spPr>
            <a:xfrm>
              <a:off x="216300" y="3896950"/>
              <a:ext cx="1853400" cy="99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900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Usability testing was done and improvements to the site were made. Also added another 3 networks to the site as well as improving the current ones.</a:t>
              </a:r>
              <a:endParaRPr sz="900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81" name="Google Shape;181;p26"/>
          <p:cNvGrpSpPr/>
          <p:nvPr/>
        </p:nvGrpSpPr>
        <p:grpSpPr>
          <a:xfrm>
            <a:off x="4572000" y="2295575"/>
            <a:ext cx="2286000" cy="2847950"/>
            <a:chOff x="0" y="2295575"/>
            <a:chExt cx="2286000" cy="2847950"/>
          </a:xfrm>
        </p:grpSpPr>
        <p:grpSp>
          <p:nvGrpSpPr>
            <p:cNvPr id="182" name="Google Shape;182;p26"/>
            <p:cNvGrpSpPr/>
            <p:nvPr/>
          </p:nvGrpSpPr>
          <p:grpSpPr>
            <a:xfrm>
              <a:off x="0" y="2295575"/>
              <a:ext cx="2286000" cy="2847950"/>
              <a:chOff x="0" y="2295575"/>
              <a:chExt cx="2286000" cy="2847950"/>
            </a:xfrm>
          </p:grpSpPr>
          <p:sp>
            <p:nvSpPr>
              <p:cNvPr id="183" name="Google Shape;183;p26"/>
              <p:cNvSpPr/>
              <p:nvPr/>
            </p:nvSpPr>
            <p:spPr>
              <a:xfrm>
                <a:off x="0" y="2823925"/>
                <a:ext cx="2286000" cy="2319600"/>
              </a:xfrm>
              <a:prstGeom prst="rect">
                <a:avLst/>
              </a:pr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" name="Google Shape;184;p26"/>
              <p:cNvSpPr/>
              <p:nvPr/>
            </p:nvSpPr>
            <p:spPr>
              <a:xfrm>
                <a:off x="0" y="2295575"/>
                <a:ext cx="2286000" cy="53700"/>
              </a:xfrm>
              <a:prstGeom prst="rect">
                <a:avLst/>
              </a:pr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85" name="Google Shape;185;p26"/>
            <p:cNvSpPr txBox="1"/>
            <p:nvPr/>
          </p:nvSpPr>
          <p:spPr>
            <a:xfrm>
              <a:off x="216291" y="2441107"/>
              <a:ext cx="871200" cy="26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000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MARCH</a:t>
              </a:r>
              <a:endParaRPr sz="1000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6" name="Google Shape;186;p26"/>
            <p:cNvSpPr txBox="1"/>
            <p:nvPr/>
          </p:nvSpPr>
          <p:spPr>
            <a:xfrm>
              <a:off x="216300" y="3050050"/>
              <a:ext cx="1853400" cy="797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Got the site hosted on a server and added some quality of life features</a:t>
              </a:r>
              <a:endParaRPr b="1" sz="1200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7" name="Google Shape;187;p26"/>
            <p:cNvSpPr txBox="1"/>
            <p:nvPr/>
          </p:nvSpPr>
          <p:spPr>
            <a:xfrm>
              <a:off x="216300" y="3896950"/>
              <a:ext cx="1853400" cy="99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900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Hosted the server provided by Dr. Das for public access. Added some features to make the site more user friendly. As well as added another neural network.</a:t>
              </a:r>
              <a:endParaRPr sz="900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88" name="Google Shape;188;p26"/>
            <p:cNvCxnSpPr/>
            <p:nvPr/>
          </p:nvCxnSpPr>
          <p:spPr>
            <a:xfrm>
              <a:off x="2286000" y="2295575"/>
              <a:ext cx="0" cy="283740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sm" w="sm" type="none"/>
              <a:tailEnd len="sm" w="sm" type="none"/>
            </a:ln>
          </p:spPr>
        </p:cxnSp>
      </p:grpSp>
      <p:grpSp>
        <p:nvGrpSpPr>
          <p:cNvPr id="189" name="Google Shape;189;p26"/>
          <p:cNvGrpSpPr/>
          <p:nvPr/>
        </p:nvGrpSpPr>
        <p:grpSpPr>
          <a:xfrm>
            <a:off x="2286000" y="2295575"/>
            <a:ext cx="2286000" cy="2847950"/>
            <a:chOff x="0" y="2295575"/>
            <a:chExt cx="2286000" cy="2847950"/>
          </a:xfrm>
        </p:grpSpPr>
        <p:grpSp>
          <p:nvGrpSpPr>
            <p:cNvPr id="190" name="Google Shape;190;p26"/>
            <p:cNvGrpSpPr/>
            <p:nvPr/>
          </p:nvGrpSpPr>
          <p:grpSpPr>
            <a:xfrm>
              <a:off x="0" y="2295575"/>
              <a:ext cx="2286000" cy="2847950"/>
              <a:chOff x="0" y="2295575"/>
              <a:chExt cx="2286000" cy="2847950"/>
            </a:xfrm>
          </p:grpSpPr>
          <p:sp>
            <p:nvSpPr>
              <p:cNvPr id="191" name="Google Shape;191;p26"/>
              <p:cNvSpPr/>
              <p:nvPr/>
            </p:nvSpPr>
            <p:spPr>
              <a:xfrm>
                <a:off x="0" y="2823925"/>
                <a:ext cx="2286000" cy="2319600"/>
              </a:xfrm>
              <a:prstGeom prst="rect">
                <a:avLst/>
              </a:prstGeom>
              <a:solidFill>
                <a:srgbClr val="0C5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26"/>
              <p:cNvSpPr/>
              <p:nvPr/>
            </p:nvSpPr>
            <p:spPr>
              <a:xfrm>
                <a:off x="0" y="2295575"/>
                <a:ext cx="2286000" cy="53700"/>
              </a:xfrm>
              <a:prstGeom prst="rect">
                <a:avLst/>
              </a:prstGeom>
              <a:solidFill>
                <a:srgbClr val="0C5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93" name="Google Shape;193;p26"/>
            <p:cNvSpPr txBox="1"/>
            <p:nvPr/>
          </p:nvSpPr>
          <p:spPr>
            <a:xfrm>
              <a:off x="216291" y="2441107"/>
              <a:ext cx="871200" cy="26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0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FEBRUARY</a:t>
              </a:r>
              <a:endParaRPr sz="10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4" name="Google Shape;194;p26"/>
            <p:cNvSpPr txBox="1"/>
            <p:nvPr/>
          </p:nvSpPr>
          <p:spPr>
            <a:xfrm>
              <a:off x="216300" y="3050050"/>
              <a:ext cx="1853400" cy="797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Created our first neural network and worked on making it better</a:t>
              </a:r>
              <a:endParaRPr b="1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5" name="Google Shape;195;p26"/>
            <p:cNvSpPr txBox="1"/>
            <p:nvPr/>
          </p:nvSpPr>
          <p:spPr>
            <a:xfrm>
              <a:off x="216300" y="3896950"/>
              <a:ext cx="1853400" cy="99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We created our first neural network, and connected it to our front end site. After connection we worked on making it more efficient. </a:t>
              </a:r>
              <a:endPara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96" name="Google Shape;196;p26"/>
            <p:cNvCxnSpPr/>
            <p:nvPr/>
          </p:nvCxnSpPr>
          <p:spPr>
            <a:xfrm>
              <a:off x="2286000" y="2295575"/>
              <a:ext cx="0" cy="2837400"/>
            </a:xfrm>
            <a:prstGeom prst="straightConnector1">
              <a:avLst/>
            </a:prstGeom>
            <a:noFill/>
            <a:ln cap="flat" cmpd="sng" w="9525">
              <a:solidFill>
                <a:srgbClr val="A1C3FA"/>
              </a:solidFill>
              <a:prstDash val="dot"/>
              <a:round/>
              <a:headEnd len="sm" w="sm" type="none"/>
              <a:tailEnd len="sm" w="sm" type="none"/>
            </a:ln>
          </p:spPr>
        </p:cxnSp>
      </p:grpSp>
      <p:grpSp>
        <p:nvGrpSpPr>
          <p:cNvPr id="197" name="Google Shape;197;p26"/>
          <p:cNvGrpSpPr/>
          <p:nvPr/>
        </p:nvGrpSpPr>
        <p:grpSpPr>
          <a:xfrm>
            <a:off x="0" y="2295575"/>
            <a:ext cx="2286000" cy="2847950"/>
            <a:chOff x="0" y="2295575"/>
            <a:chExt cx="2286000" cy="2847950"/>
          </a:xfrm>
        </p:grpSpPr>
        <p:grpSp>
          <p:nvGrpSpPr>
            <p:cNvPr id="198" name="Google Shape;198;p26"/>
            <p:cNvGrpSpPr/>
            <p:nvPr/>
          </p:nvGrpSpPr>
          <p:grpSpPr>
            <a:xfrm>
              <a:off x="0" y="2295575"/>
              <a:ext cx="2286000" cy="2847950"/>
              <a:chOff x="0" y="2295575"/>
              <a:chExt cx="2286000" cy="2847950"/>
            </a:xfrm>
          </p:grpSpPr>
          <p:sp>
            <p:nvSpPr>
              <p:cNvPr id="199" name="Google Shape;199;p26"/>
              <p:cNvSpPr/>
              <p:nvPr/>
            </p:nvSpPr>
            <p:spPr>
              <a:xfrm>
                <a:off x="0" y="2823925"/>
                <a:ext cx="2286000" cy="2319600"/>
              </a:xfrm>
              <a:prstGeom prst="rect">
                <a:avLst/>
              </a:prstGeom>
              <a:solidFill>
                <a:srgbClr val="0C5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26"/>
              <p:cNvSpPr/>
              <p:nvPr/>
            </p:nvSpPr>
            <p:spPr>
              <a:xfrm>
                <a:off x="0" y="2295575"/>
                <a:ext cx="2286000" cy="53700"/>
              </a:xfrm>
              <a:prstGeom prst="rect">
                <a:avLst/>
              </a:prstGeom>
              <a:solidFill>
                <a:srgbClr val="0C5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01" name="Google Shape;201;p26"/>
            <p:cNvSpPr txBox="1"/>
            <p:nvPr/>
          </p:nvSpPr>
          <p:spPr>
            <a:xfrm>
              <a:off x="216291" y="2441107"/>
              <a:ext cx="871200" cy="26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0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JANUARY</a:t>
              </a:r>
              <a:endParaRPr sz="10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2" name="Google Shape;202;p26"/>
            <p:cNvSpPr txBox="1"/>
            <p:nvPr/>
          </p:nvSpPr>
          <p:spPr>
            <a:xfrm>
              <a:off x="216300" y="3050050"/>
              <a:ext cx="1853400" cy="797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Gathering requirements &amp; initial implementation</a:t>
              </a:r>
              <a:endParaRPr b="1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3" name="Google Shape;203;p26"/>
            <p:cNvSpPr txBox="1"/>
            <p:nvPr/>
          </p:nvSpPr>
          <p:spPr>
            <a:xfrm>
              <a:off x="216300" y="3896950"/>
              <a:ext cx="1853400" cy="99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Met with Dr. Das and gathered what he wanted for the MVP of the project and created a proof of concept with a pre-built neural network.</a:t>
              </a:r>
              <a:endPara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04" name="Google Shape;204;p26"/>
            <p:cNvCxnSpPr/>
            <p:nvPr/>
          </p:nvCxnSpPr>
          <p:spPr>
            <a:xfrm>
              <a:off x="2286000" y="2295575"/>
              <a:ext cx="0" cy="2837400"/>
            </a:xfrm>
            <a:prstGeom prst="straightConnector1">
              <a:avLst/>
            </a:prstGeom>
            <a:noFill/>
            <a:ln cap="flat" cmpd="sng" w="9525">
              <a:solidFill>
                <a:srgbClr val="A1C3FA"/>
              </a:solidFill>
              <a:prstDash val="dot"/>
              <a:round/>
              <a:headEnd len="sm" w="sm" type="none"/>
              <a:tailEnd len="sm" w="sm" type="none"/>
            </a:ln>
          </p:spPr>
        </p:cxnSp>
      </p:grpSp>
      <p:pic>
        <p:nvPicPr>
          <p:cNvPr id="205" name="Google Shape;20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585" y="479798"/>
            <a:ext cx="1844825" cy="1646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57067" y="656667"/>
            <a:ext cx="1943850" cy="1469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85612" y="415300"/>
            <a:ext cx="1658775" cy="1775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78588" y="359126"/>
            <a:ext cx="1844825" cy="1887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Meetings</a:t>
            </a:r>
            <a:endParaRPr/>
          </a:p>
        </p:txBody>
      </p:sp>
      <p:sp>
        <p:nvSpPr>
          <p:cNvPr id="214" name="Google Shape;214;p27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Roboto Slab"/>
              <a:buChar char="●"/>
            </a:pPr>
            <a:r>
              <a:rPr lang="en" sz="1900">
                <a:latin typeface="Roboto Slab"/>
                <a:ea typeface="Roboto Slab"/>
                <a:cs typeface="Roboto Slab"/>
                <a:sym typeface="Roboto Slab"/>
              </a:rPr>
              <a:t>Weekly Friday meetings with Dr. Das and Yali</a:t>
            </a:r>
            <a:endParaRPr sz="1900">
              <a:latin typeface="Roboto Slab"/>
              <a:ea typeface="Roboto Slab"/>
              <a:cs typeface="Roboto Slab"/>
              <a:sym typeface="Roboto Slab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Font typeface="Roboto Slab"/>
              <a:buChar char="○"/>
            </a:pPr>
            <a:r>
              <a:rPr lang="en" sz="1900">
                <a:latin typeface="Roboto Slab"/>
                <a:ea typeface="Roboto Slab"/>
                <a:cs typeface="Roboto Slab"/>
                <a:sym typeface="Roboto Slab"/>
              </a:rPr>
              <a:t>Progress update and assigned work for the next week</a:t>
            </a:r>
            <a:endParaRPr sz="1900"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Roboto Slab"/>
              <a:ea typeface="Roboto Slab"/>
              <a:cs typeface="Roboto Slab"/>
              <a:sym typeface="Roboto Slab"/>
            </a:endParaRPr>
          </a:p>
          <a:p>
            <a:pPr indent="-349250" lvl="0" marL="457200" rtl="0" algn="l">
              <a:spcBef>
                <a:spcPts val="1200"/>
              </a:spcBef>
              <a:spcAft>
                <a:spcPts val="0"/>
              </a:spcAft>
              <a:buSzPts val="1900"/>
              <a:buFont typeface="Roboto Slab"/>
              <a:buChar char="●"/>
            </a:pPr>
            <a:r>
              <a:rPr lang="en" sz="1900">
                <a:latin typeface="Roboto Slab"/>
                <a:ea typeface="Roboto Slab"/>
                <a:cs typeface="Roboto Slab"/>
                <a:sym typeface="Roboto Slab"/>
              </a:rPr>
              <a:t>Weekly Monday Capstone Team meetings</a:t>
            </a:r>
            <a:endParaRPr sz="1900">
              <a:latin typeface="Roboto Slab"/>
              <a:ea typeface="Roboto Slab"/>
              <a:cs typeface="Roboto Slab"/>
              <a:sym typeface="Roboto Slab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Font typeface="Roboto Slab"/>
              <a:buChar char="○"/>
            </a:pPr>
            <a:r>
              <a:rPr lang="en" sz="1900">
                <a:latin typeface="Roboto Slab"/>
                <a:ea typeface="Roboto Slab"/>
                <a:cs typeface="Roboto Slab"/>
                <a:sym typeface="Roboto Slab"/>
              </a:rPr>
              <a:t>Put together status update presentations and communicated progress internally</a:t>
            </a:r>
            <a:endParaRPr sz="1900"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Repository</a:t>
            </a:r>
            <a:endParaRPr/>
          </a:p>
        </p:txBody>
      </p:sp>
      <p:sp>
        <p:nvSpPr>
          <p:cNvPr id="220" name="Google Shape;220;p28"/>
          <p:cNvSpPr txBox="1"/>
          <p:nvPr>
            <p:ph idx="1" type="body"/>
          </p:nvPr>
        </p:nvSpPr>
        <p:spPr>
          <a:xfrm>
            <a:off x="1060950" y="1699250"/>
            <a:ext cx="7159500" cy="2592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hlinkClick r:id="rId3"/>
              </a:rPr>
              <a:t>https://github.com/akdasUAF/ForestFireDetection</a:t>
            </a:r>
            <a:endParaRPr/>
          </a:p>
          <a:p>
            <a:pPr indent="45720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8"/>
          <p:cNvSpPr txBox="1"/>
          <p:nvPr/>
        </p:nvSpPr>
        <p:spPr>
          <a:xfrm>
            <a:off x="975425" y="4838025"/>
            <a:ext cx="70389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4"/>
                </a:solidFill>
                <a:latin typeface="Roboto Slab"/>
                <a:ea typeface="Roboto Slab"/>
                <a:cs typeface="Roboto Slab"/>
                <a:sym typeface="Roboto Slab"/>
              </a:rPr>
              <a:t>Github Logo: </a:t>
            </a:r>
            <a:r>
              <a:rPr lang="en" sz="1000" u="sng">
                <a:solidFill>
                  <a:schemeClr val="accent4"/>
                </a:solidFill>
                <a:latin typeface="Roboto Slab"/>
                <a:ea typeface="Roboto Slab"/>
                <a:cs typeface="Roboto Slab"/>
                <a:sym typeface="Roboto Slab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https://www.cprime.com/2015/04/3-departments-that-could-benefit-from-kanban</a:t>
            </a:r>
            <a:endParaRPr b="1" sz="1000">
              <a:solidFill>
                <a:schemeClr val="accent4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222" name="Google Shape;222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23550" y="1982201"/>
            <a:ext cx="795775" cy="852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9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Progress 🏃‍♂️  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Progress</a:t>
            </a:r>
            <a:endParaRPr/>
          </a:p>
        </p:txBody>
      </p:sp>
      <p:sp>
        <p:nvSpPr>
          <p:cNvPr id="233" name="Google Shape;233;p30"/>
          <p:cNvSpPr txBox="1"/>
          <p:nvPr>
            <p:ph idx="1" type="body"/>
          </p:nvPr>
        </p:nvSpPr>
        <p:spPr>
          <a:xfrm>
            <a:off x="929100" y="1087100"/>
            <a:ext cx="7977600" cy="35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Char char="●"/>
            </a:pP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MVP completed</a:t>
            </a:r>
            <a:endParaRPr>
              <a:latin typeface="Roboto Slab"/>
              <a:ea typeface="Roboto Slab"/>
              <a:cs typeface="Roboto Slab"/>
              <a:sym typeface="Roboto Slab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Char char="●"/>
            </a:pP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Neural Networks created using IEEE Forest Fire Image Dataset</a:t>
            </a:r>
            <a:endParaRPr>
              <a:latin typeface="Roboto Slab"/>
              <a:ea typeface="Roboto Slab"/>
              <a:cs typeface="Roboto Slab"/>
              <a:sym typeface="Roboto Slab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Char char="●"/>
            </a:pP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A Flask webserver with our models implemented</a:t>
            </a:r>
            <a:endParaRPr>
              <a:latin typeface="Roboto Slab"/>
              <a:ea typeface="Roboto Slab"/>
              <a:cs typeface="Roboto Slab"/>
              <a:sym typeface="Roboto Slab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Char char="●"/>
            </a:pP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Documentation (Github Wiki)</a:t>
            </a:r>
            <a:endParaRPr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457200" rtl="0" algn="l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400"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</a:t>
            </a:r>
            <a:r>
              <a:rPr lang="en"/>
              <a:t>Neural Network Architectures</a:t>
            </a:r>
            <a:endParaRPr/>
          </a:p>
        </p:txBody>
      </p:sp>
      <p:sp>
        <p:nvSpPr>
          <p:cNvPr id="239" name="Google Shape;239;p3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Char char="●"/>
            </a:pPr>
            <a:r>
              <a:rPr b="1" lang="en">
                <a:latin typeface="Roboto Slab"/>
                <a:ea typeface="Roboto Slab"/>
                <a:cs typeface="Roboto Slab"/>
                <a:sym typeface="Roboto Slab"/>
              </a:rPr>
              <a:t>C</a:t>
            </a: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onvolutional </a:t>
            </a:r>
            <a:r>
              <a:rPr b="1" lang="en">
                <a:latin typeface="Roboto Slab"/>
                <a:ea typeface="Roboto Slab"/>
                <a:cs typeface="Roboto Slab"/>
                <a:sym typeface="Roboto Slab"/>
              </a:rPr>
              <a:t>N</a:t>
            </a: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eural </a:t>
            </a:r>
            <a:r>
              <a:rPr b="1" lang="en">
                <a:latin typeface="Roboto Slab"/>
                <a:ea typeface="Roboto Slab"/>
                <a:cs typeface="Roboto Slab"/>
                <a:sym typeface="Roboto Slab"/>
              </a:rPr>
              <a:t>N</a:t>
            </a: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etwork (</a:t>
            </a:r>
            <a:r>
              <a:rPr b="1" lang="en">
                <a:latin typeface="Roboto Slab"/>
                <a:ea typeface="Roboto Slab"/>
                <a:cs typeface="Roboto Slab"/>
                <a:sym typeface="Roboto Slab"/>
              </a:rPr>
              <a:t>CNN</a:t>
            </a: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)</a:t>
            </a:r>
            <a:endParaRPr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Slab"/>
              <a:ea typeface="Roboto Slab"/>
              <a:cs typeface="Roboto Slab"/>
              <a:sym typeface="Roboto Slab"/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Char char="●"/>
            </a:pP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Autoencoder</a:t>
            </a:r>
            <a:endParaRPr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Slab"/>
              <a:ea typeface="Roboto Slab"/>
              <a:cs typeface="Roboto Slab"/>
              <a:sym typeface="Roboto Slab"/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Char char="●"/>
            </a:pP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U-Net</a:t>
            </a:r>
            <a:endParaRPr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Slab"/>
              <a:ea typeface="Roboto Slab"/>
              <a:cs typeface="Roboto Slab"/>
              <a:sym typeface="Roboto Slab"/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Char char="●"/>
            </a:pPr>
            <a:r>
              <a:rPr b="1" lang="en">
                <a:latin typeface="Roboto Slab"/>
                <a:ea typeface="Roboto Slab"/>
                <a:cs typeface="Roboto Slab"/>
                <a:sym typeface="Roboto Slab"/>
              </a:rPr>
              <a:t>D</a:t>
            </a: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eep </a:t>
            </a:r>
            <a:r>
              <a:rPr b="1" lang="en">
                <a:latin typeface="Roboto Slab"/>
                <a:ea typeface="Roboto Slab"/>
                <a:cs typeface="Roboto Slab"/>
                <a:sym typeface="Roboto Slab"/>
              </a:rPr>
              <a:t>B</a:t>
            </a: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elief </a:t>
            </a:r>
            <a:r>
              <a:rPr b="1" lang="en">
                <a:latin typeface="Roboto Slab"/>
                <a:ea typeface="Roboto Slab"/>
                <a:cs typeface="Roboto Slab"/>
                <a:sym typeface="Roboto Slab"/>
              </a:rPr>
              <a:t>N</a:t>
            </a: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etwork (</a:t>
            </a:r>
            <a:r>
              <a:rPr b="1" lang="en">
                <a:latin typeface="Roboto Slab"/>
                <a:ea typeface="Roboto Slab"/>
                <a:cs typeface="Roboto Slab"/>
                <a:sym typeface="Roboto Slab"/>
              </a:rPr>
              <a:t>DBN</a:t>
            </a: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)</a:t>
            </a:r>
            <a:endParaRPr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Slab"/>
              <a:ea typeface="Roboto Slab"/>
              <a:cs typeface="Roboto Slab"/>
              <a:sym typeface="Roboto Slab"/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Char char="●"/>
            </a:pPr>
            <a:r>
              <a:rPr b="1" lang="en">
                <a:latin typeface="Roboto Slab"/>
                <a:ea typeface="Roboto Slab"/>
                <a:cs typeface="Roboto Slab"/>
                <a:sym typeface="Roboto Slab"/>
              </a:rPr>
              <a:t>Y</a:t>
            </a: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ou</a:t>
            </a:r>
            <a:r>
              <a:rPr b="1" lang="en">
                <a:latin typeface="Roboto Slab"/>
                <a:ea typeface="Roboto Slab"/>
                <a:cs typeface="Roboto Slab"/>
                <a:sym typeface="Roboto Slab"/>
              </a:rPr>
              <a:t> O</a:t>
            </a: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nly</a:t>
            </a:r>
            <a:r>
              <a:rPr b="1" lang="en">
                <a:latin typeface="Roboto Slab"/>
                <a:ea typeface="Roboto Slab"/>
                <a:cs typeface="Roboto Slab"/>
                <a:sym typeface="Roboto Slab"/>
              </a:rPr>
              <a:t> L</a:t>
            </a: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ook </a:t>
            </a:r>
            <a:r>
              <a:rPr b="1" lang="en">
                <a:latin typeface="Roboto Slab"/>
                <a:ea typeface="Roboto Slab"/>
                <a:cs typeface="Roboto Slab"/>
                <a:sym typeface="Roboto Slab"/>
              </a:rPr>
              <a:t>O</a:t>
            </a: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nce </a:t>
            </a:r>
            <a:r>
              <a:rPr b="1" lang="en">
                <a:latin typeface="Roboto Slab"/>
                <a:ea typeface="Roboto Slab"/>
                <a:cs typeface="Roboto Slab"/>
                <a:sym typeface="Roboto Slab"/>
              </a:rPr>
              <a:t>(YOLO)</a:t>
            </a: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 </a:t>
            </a:r>
            <a:endParaRPr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type="title"/>
          </p:nvPr>
        </p:nvSpPr>
        <p:spPr>
          <a:xfrm>
            <a:off x="265500" y="1818600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92" name="Google Shape;92;p1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Project Description 📝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Goals and Deliverables 🏁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Project Structure 🏠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Progress 🏃‍♂️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Models 🕸️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Demo! 💻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Future Work 🔜</a:t>
            </a:r>
            <a:endParaRPr sz="20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Problems Encountered</a:t>
            </a:r>
            <a:endParaRPr/>
          </a:p>
        </p:txBody>
      </p:sp>
      <p:sp>
        <p:nvSpPr>
          <p:cNvPr id="245" name="Google Shape;245;p32"/>
          <p:cNvSpPr txBox="1"/>
          <p:nvPr>
            <p:ph idx="1" type="body"/>
          </p:nvPr>
        </p:nvSpPr>
        <p:spPr>
          <a:xfrm>
            <a:off x="736850" y="1307850"/>
            <a:ext cx="7617000" cy="30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Char char="●"/>
            </a:pP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Working with the IEEE Forest Fire Image dataset</a:t>
            </a:r>
            <a:endParaRPr>
              <a:latin typeface="Roboto Slab"/>
              <a:ea typeface="Roboto Slab"/>
              <a:cs typeface="Roboto Slab"/>
              <a:sym typeface="Roboto Slab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Char char="●"/>
            </a:pP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Complexity and lack of domain knowledge</a:t>
            </a:r>
            <a:endParaRPr>
              <a:latin typeface="Roboto Slab"/>
              <a:ea typeface="Roboto Slab"/>
              <a:cs typeface="Roboto Slab"/>
              <a:sym typeface="Roboto Slab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Char char="●"/>
            </a:pP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Using the exported neural networks in collaboration with the front-end site</a:t>
            </a:r>
            <a:endParaRPr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</a:t>
            </a:r>
            <a:endParaRPr/>
          </a:p>
        </p:txBody>
      </p:sp>
      <p:sp>
        <p:nvSpPr>
          <p:cNvPr id="251" name="Google Shape;251;p33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Char char="●"/>
            </a:pP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Research testing:</a:t>
            </a:r>
            <a:endParaRPr>
              <a:latin typeface="Roboto Slab"/>
              <a:ea typeface="Roboto Slab"/>
              <a:cs typeface="Roboto Slab"/>
              <a:sym typeface="Roboto Slab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Char char="○"/>
            </a:pPr>
            <a:r>
              <a:rPr lang="en" sz="1800">
                <a:latin typeface="Roboto Slab"/>
                <a:ea typeface="Roboto Slab"/>
                <a:cs typeface="Roboto Slab"/>
                <a:sym typeface="Roboto Slab"/>
              </a:rPr>
              <a:t>Accuracy and efficiency</a:t>
            </a:r>
            <a:endParaRPr sz="1800"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Slab"/>
              <a:ea typeface="Roboto Slab"/>
              <a:cs typeface="Roboto Slab"/>
              <a:sym typeface="Roboto Slab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Font typeface="Roboto Slab"/>
              <a:buChar char="●"/>
            </a:pP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Usability testing: </a:t>
            </a:r>
            <a:endParaRPr>
              <a:latin typeface="Roboto Slab"/>
              <a:ea typeface="Roboto Slab"/>
              <a:cs typeface="Roboto Slab"/>
              <a:sym typeface="Roboto Slab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Char char="○"/>
            </a:pPr>
            <a:r>
              <a:rPr lang="en" sz="1800">
                <a:latin typeface="Roboto Slab"/>
                <a:ea typeface="Roboto Slab"/>
                <a:cs typeface="Roboto Slab"/>
                <a:sym typeface="Roboto Slab"/>
              </a:rPr>
              <a:t>Done by having someone outside of our group use the web interface</a:t>
            </a:r>
            <a:endParaRPr sz="1800">
              <a:latin typeface="Roboto Slab"/>
              <a:ea typeface="Roboto Slab"/>
              <a:cs typeface="Roboto Slab"/>
              <a:sym typeface="Roboto Slab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Char char="○"/>
            </a:pPr>
            <a:r>
              <a:rPr lang="en" sz="1800">
                <a:latin typeface="Roboto Slab"/>
                <a:ea typeface="Roboto Slab"/>
                <a:cs typeface="Roboto Slab"/>
                <a:sym typeface="Roboto Slab"/>
              </a:rPr>
              <a:t>Made some tweaks to the interface</a:t>
            </a:r>
            <a:endParaRPr sz="1800"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4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Models🕸️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</a:t>
            </a:r>
            <a:r>
              <a:rPr lang="en"/>
              <a:t>a Neural Network Model</a:t>
            </a:r>
            <a:endParaRPr/>
          </a:p>
        </p:txBody>
      </p:sp>
      <p:sp>
        <p:nvSpPr>
          <p:cNvPr id="262" name="Google Shape;262;p35"/>
          <p:cNvSpPr txBox="1"/>
          <p:nvPr>
            <p:ph idx="1" type="body"/>
          </p:nvPr>
        </p:nvSpPr>
        <p:spPr>
          <a:xfrm>
            <a:off x="387900" y="1489825"/>
            <a:ext cx="8368200" cy="261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Char char="●"/>
            </a:pP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Mimics the behavior of biological brains</a:t>
            </a:r>
            <a:endParaRPr>
              <a:latin typeface="Roboto Slab"/>
              <a:ea typeface="Roboto Slab"/>
              <a:cs typeface="Roboto Slab"/>
              <a:sym typeface="Roboto Slab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Char char="●"/>
            </a:pP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Uses </a:t>
            </a: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interconnected</a:t>
            </a: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 layers of nodes which represent neurons</a:t>
            </a:r>
            <a:endParaRPr>
              <a:latin typeface="Roboto Slab"/>
              <a:ea typeface="Roboto Slab"/>
              <a:cs typeface="Roboto Slab"/>
              <a:sym typeface="Roboto Slab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Char char="●"/>
            </a:pP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Data is given to the input layer, </a:t>
            </a: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travels through hidden layers and gives a result from the output layer</a:t>
            </a:r>
            <a:endParaRPr>
              <a:latin typeface="Roboto Slab"/>
              <a:ea typeface="Roboto Slab"/>
              <a:cs typeface="Roboto Slab"/>
              <a:sym typeface="Roboto Slab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Char char="●"/>
            </a:pP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Many different types of architecture</a:t>
            </a: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s</a:t>
            </a:r>
            <a:endParaRPr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263" name="Google Shape;26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5675" y="116925"/>
            <a:ext cx="2867000" cy="1892075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35"/>
          <p:cNvSpPr txBox="1"/>
          <p:nvPr/>
        </p:nvSpPr>
        <p:spPr>
          <a:xfrm>
            <a:off x="1535375" y="4874800"/>
            <a:ext cx="70473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</a:rPr>
              <a:t>Image credit: https://stackoverflow.com/questions/47527080/how-many-neurons-does-a-perceptron-have</a:t>
            </a:r>
            <a:endParaRPr sz="900" u="sng">
              <a:solidFill>
                <a:schemeClr val="hlink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Convolutional Neural Network</a:t>
            </a:r>
            <a:endParaRPr/>
          </a:p>
        </p:txBody>
      </p:sp>
      <p:pic>
        <p:nvPicPr>
          <p:cNvPr id="270" name="Google Shape;27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6063" y="1144113"/>
            <a:ext cx="4451875" cy="181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55150" y="3176200"/>
            <a:ext cx="3833700" cy="136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36"/>
          <p:cNvSpPr txBox="1"/>
          <p:nvPr>
            <p:ph type="title"/>
          </p:nvPr>
        </p:nvSpPr>
        <p:spPr>
          <a:xfrm>
            <a:off x="0" y="4757925"/>
            <a:ext cx="9144000" cy="2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u="sng">
                <a:solidFill>
                  <a:schemeClr val="hlink"/>
                </a:solidFill>
                <a:hlinkClick r:id="rId5"/>
              </a:rPr>
              <a:t>https://towardsdatascience.com/a-comprehensible-explanation-of-the-dimensions-in-cnns-841dba49df5e</a:t>
            </a:r>
            <a:endParaRPr sz="9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u="sng">
                <a:solidFill>
                  <a:schemeClr val="hlink"/>
                </a:solidFill>
                <a:hlinkClick r:id="rId6"/>
              </a:rPr>
              <a:t>https://www.geeksforgeeks.org/cnn-introduction-to-pooling-layer/</a:t>
            </a:r>
            <a:r>
              <a:rPr lang="en" sz="900"/>
              <a:t> </a:t>
            </a:r>
            <a:endParaRPr sz="9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Autoencoder</a:t>
            </a:r>
            <a:endParaRPr/>
          </a:p>
        </p:txBody>
      </p:sp>
      <p:pic>
        <p:nvPicPr>
          <p:cNvPr id="278" name="Google Shape;278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49000" y="169750"/>
            <a:ext cx="4726927" cy="3545176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37"/>
          <p:cNvSpPr txBox="1"/>
          <p:nvPr>
            <p:ph type="title"/>
          </p:nvPr>
        </p:nvSpPr>
        <p:spPr>
          <a:xfrm>
            <a:off x="990300" y="4848125"/>
            <a:ext cx="7163400" cy="2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4"/>
              </a:rPr>
              <a:t>https://medium.com/autoencoder-for-anomaly-detection/autoencoder-for-anomaly-detection-db6178ad07b2</a:t>
            </a:r>
            <a:r>
              <a:rPr lang="en" sz="1000"/>
              <a:t> </a:t>
            </a:r>
            <a:endParaRPr sz="1000"/>
          </a:p>
        </p:txBody>
      </p:sp>
      <p:sp>
        <p:nvSpPr>
          <p:cNvPr id="280" name="Google Shape;280;p37"/>
          <p:cNvSpPr txBox="1"/>
          <p:nvPr/>
        </p:nvSpPr>
        <p:spPr>
          <a:xfrm>
            <a:off x="640500" y="1017800"/>
            <a:ext cx="4302900" cy="35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Slab"/>
              <a:buChar char="●"/>
            </a:pPr>
            <a:r>
              <a:rPr lang="en" sz="1800">
                <a:solidFill>
                  <a:schemeClr val="dk2"/>
                </a:solidFill>
                <a:latin typeface="Roboto Slab"/>
                <a:ea typeface="Roboto Slab"/>
                <a:cs typeface="Roboto Slab"/>
                <a:sym typeface="Roboto Slab"/>
              </a:rPr>
              <a:t>Encodes data into a small representation and learns to reconstruct from it</a:t>
            </a:r>
            <a:endParaRPr sz="1800">
              <a:solidFill>
                <a:schemeClr val="dk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Roboto Slab"/>
                <a:ea typeface="Roboto Slab"/>
                <a:cs typeface="Roboto Slab"/>
                <a:sym typeface="Roboto Slab"/>
              </a:rPr>
              <a:t>Use Cases:</a:t>
            </a:r>
            <a:endParaRPr sz="1800">
              <a:solidFill>
                <a:schemeClr val="dk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Slab"/>
              <a:buChar char="●"/>
            </a:pPr>
            <a:r>
              <a:rPr lang="en" sz="1800">
                <a:solidFill>
                  <a:schemeClr val="dk2"/>
                </a:solidFill>
                <a:latin typeface="Roboto Slab"/>
                <a:ea typeface="Roboto Slab"/>
                <a:cs typeface="Roboto Slab"/>
                <a:sym typeface="Roboto Slab"/>
              </a:rPr>
              <a:t>Anomaly Detection</a:t>
            </a:r>
            <a:endParaRPr sz="1800">
              <a:solidFill>
                <a:schemeClr val="dk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Slab"/>
              <a:buChar char="●"/>
            </a:pPr>
            <a:r>
              <a:rPr lang="en" sz="1800">
                <a:solidFill>
                  <a:schemeClr val="dk2"/>
                </a:solidFill>
                <a:latin typeface="Roboto Slab"/>
                <a:ea typeface="Roboto Slab"/>
                <a:cs typeface="Roboto Slab"/>
                <a:sym typeface="Roboto Slab"/>
              </a:rPr>
              <a:t>Image Denoising</a:t>
            </a:r>
            <a:endParaRPr sz="1800">
              <a:solidFill>
                <a:schemeClr val="dk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Slab"/>
              <a:buChar char="●"/>
            </a:pPr>
            <a:r>
              <a:rPr lang="en" sz="1800">
                <a:solidFill>
                  <a:schemeClr val="dk2"/>
                </a:solidFill>
                <a:latin typeface="Roboto Slab"/>
                <a:ea typeface="Roboto Slab"/>
                <a:cs typeface="Roboto Slab"/>
                <a:sym typeface="Roboto Slab"/>
              </a:rPr>
              <a:t>Generative Models</a:t>
            </a:r>
            <a:endParaRPr sz="1800">
              <a:solidFill>
                <a:schemeClr val="dk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Roboto Slab"/>
                <a:ea typeface="Roboto Slab"/>
                <a:cs typeface="Roboto Slab"/>
                <a:sym typeface="Roboto Slab"/>
              </a:rPr>
              <a:t>In our case - can be used for:</a:t>
            </a:r>
            <a:endParaRPr sz="1800">
              <a:solidFill>
                <a:schemeClr val="dk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Slab"/>
              <a:buChar char="●"/>
            </a:pPr>
            <a:r>
              <a:rPr lang="en" sz="1800">
                <a:solidFill>
                  <a:schemeClr val="dk2"/>
                </a:solidFill>
                <a:latin typeface="Roboto Slab"/>
                <a:ea typeface="Roboto Slab"/>
                <a:cs typeface="Roboto Slab"/>
                <a:sym typeface="Roboto Slab"/>
              </a:rPr>
              <a:t>Treat fire as an anomaly in an image</a:t>
            </a:r>
            <a:endParaRPr sz="1800">
              <a:solidFill>
                <a:schemeClr val="dk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U-Net</a:t>
            </a:r>
            <a:endParaRPr/>
          </a:p>
        </p:txBody>
      </p:sp>
      <p:sp>
        <p:nvSpPr>
          <p:cNvPr id="286" name="Google Shape;286;p38"/>
          <p:cNvSpPr txBox="1"/>
          <p:nvPr>
            <p:ph type="title"/>
          </p:nvPr>
        </p:nvSpPr>
        <p:spPr>
          <a:xfrm>
            <a:off x="990300" y="4848100"/>
            <a:ext cx="7163400" cy="2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3"/>
              </a:rPr>
              <a:t>https://medium.com/autoencoder-for-anomaly-detection/autoencoder-for-anomaly-detection-db6178ad07b2</a:t>
            </a:r>
            <a:r>
              <a:rPr lang="en" sz="1000"/>
              <a:t> </a:t>
            </a:r>
            <a:endParaRPr sz="1000"/>
          </a:p>
        </p:txBody>
      </p:sp>
      <p:pic>
        <p:nvPicPr>
          <p:cNvPr id="287" name="Google Shape;287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1100" y="1094175"/>
            <a:ext cx="7281449" cy="3096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 Belief Network</a:t>
            </a:r>
            <a:endParaRPr/>
          </a:p>
        </p:txBody>
      </p:sp>
      <p:sp>
        <p:nvSpPr>
          <p:cNvPr id="293" name="Google Shape;293;p39"/>
          <p:cNvSpPr txBox="1"/>
          <p:nvPr/>
        </p:nvSpPr>
        <p:spPr>
          <a:xfrm>
            <a:off x="607225" y="1520550"/>
            <a:ext cx="38052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Slab"/>
              <a:buChar char="●"/>
            </a:pPr>
            <a:r>
              <a:rPr lang="en" sz="1800">
                <a:solidFill>
                  <a:schemeClr val="dk2"/>
                </a:solidFill>
                <a:latin typeface="Roboto Slab"/>
                <a:ea typeface="Roboto Slab"/>
                <a:cs typeface="Roboto Slab"/>
                <a:sym typeface="Roboto Slab"/>
              </a:rPr>
              <a:t>Composed of several layers of Restricted Boltzmann Machines (RBMs)</a:t>
            </a:r>
            <a:endParaRPr sz="1800">
              <a:solidFill>
                <a:schemeClr val="dk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Slab"/>
              <a:buChar char="●"/>
            </a:pPr>
            <a:r>
              <a:rPr lang="en" sz="1800">
                <a:solidFill>
                  <a:schemeClr val="dk2"/>
                </a:solidFill>
                <a:latin typeface="Roboto Slab"/>
                <a:ea typeface="Roboto Slab"/>
                <a:cs typeface="Roboto Slab"/>
                <a:sym typeface="Roboto Slab"/>
              </a:rPr>
              <a:t>RBMs are very simple layers</a:t>
            </a:r>
            <a:endParaRPr sz="1800">
              <a:solidFill>
                <a:schemeClr val="dk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Slab"/>
              <a:buChar char="●"/>
            </a:pPr>
            <a:r>
              <a:rPr lang="en" sz="1800">
                <a:solidFill>
                  <a:schemeClr val="dk2"/>
                </a:solidFill>
                <a:latin typeface="Roboto Slab"/>
                <a:ea typeface="Roboto Slab"/>
                <a:cs typeface="Roboto Slab"/>
                <a:sym typeface="Roboto Slab"/>
              </a:rPr>
              <a:t>Each output is fed into the input of the subsequent layer</a:t>
            </a:r>
            <a:endParaRPr sz="1800">
              <a:solidFill>
                <a:schemeClr val="dk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294" name="Google Shape;294;p39"/>
          <p:cNvSpPr txBox="1"/>
          <p:nvPr>
            <p:ph type="title"/>
          </p:nvPr>
        </p:nvSpPr>
        <p:spPr>
          <a:xfrm>
            <a:off x="990300" y="4909800"/>
            <a:ext cx="7163400" cy="2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3"/>
              </a:rPr>
              <a:t>https://www.analyticsvidhya.com/blog/2022/03/an-overview-of-deep-belief-network-dbn-in-deep-learning/</a:t>
            </a:r>
            <a:r>
              <a:rPr lang="en" sz="1000"/>
              <a:t> </a:t>
            </a:r>
            <a:endParaRPr sz="1000"/>
          </a:p>
        </p:txBody>
      </p:sp>
      <p:pic>
        <p:nvPicPr>
          <p:cNvPr id="295" name="Google Shape;295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62850" y="903325"/>
            <a:ext cx="4681051" cy="3457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0"/>
          <p:cNvSpPr txBox="1"/>
          <p:nvPr>
            <p:ph type="title"/>
          </p:nvPr>
        </p:nvSpPr>
        <p:spPr>
          <a:xfrm>
            <a:off x="311700" y="453125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YOLO (You Only Look Once)</a:t>
            </a:r>
            <a:endParaRPr/>
          </a:p>
        </p:txBody>
      </p:sp>
      <p:sp>
        <p:nvSpPr>
          <p:cNvPr id="301" name="Google Shape;301;p40"/>
          <p:cNvSpPr txBox="1"/>
          <p:nvPr>
            <p:ph idx="1" type="body"/>
          </p:nvPr>
        </p:nvSpPr>
        <p:spPr>
          <a:xfrm>
            <a:off x="311700" y="1229875"/>
            <a:ext cx="40734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Uses CNNs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Residual Blocks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Bounding Box Regression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YOLOv5</a:t>
            </a:r>
            <a:endParaRPr/>
          </a:p>
        </p:txBody>
      </p:sp>
      <p:pic>
        <p:nvPicPr>
          <p:cNvPr id="302" name="Google Shape;30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8250" y="1096949"/>
            <a:ext cx="5175750" cy="3471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600" y="2704425"/>
            <a:ext cx="2813650" cy="2194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4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</a:t>
            </a:r>
            <a:r>
              <a:rPr lang="en"/>
              <a:t>erformance </a:t>
            </a:r>
            <a:r>
              <a:rPr lang="en"/>
              <a:t>of networks</a:t>
            </a:r>
            <a:endParaRPr/>
          </a:p>
        </p:txBody>
      </p:sp>
      <p:sp>
        <p:nvSpPr>
          <p:cNvPr id="309" name="Google Shape;309;p4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CNN - 99.19% accurate on classifying unseen data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Autoencoder - 75% accurate on </a:t>
            </a:r>
            <a:r>
              <a:rPr lang="en"/>
              <a:t>reconstructing </a:t>
            </a:r>
            <a:r>
              <a:rPr lang="en"/>
              <a:t>unseen data</a:t>
            </a:r>
            <a:endParaRPr/>
          </a:p>
          <a:p>
            <a:pPr indent="-317500" lvl="1" marL="914400" rtl="0" algn="l">
              <a:spcBef>
                <a:spcPts val="120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Minimal accuracy on segmenting fire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U-Net - 93% accuracy on </a:t>
            </a:r>
            <a:r>
              <a:rPr lang="en"/>
              <a:t>reconstructing unseen data</a:t>
            </a:r>
            <a:endParaRPr/>
          </a:p>
          <a:p>
            <a:pPr indent="-317500" lvl="1" marL="914400" rtl="0" algn="l">
              <a:spcBef>
                <a:spcPts val="120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Minimal accuracy on segmenting fire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Deep Belief and YOLOv5 - Always predict fire</a:t>
            </a:r>
            <a:endParaRPr/>
          </a:p>
          <a:p>
            <a:pPr indent="-317500" lvl="1" marL="914400" rtl="0" algn="l">
              <a:spcBef>
                <a:spcPts val="1200"/>
              </a:spcBef>
              <a:spcAft>
                <a:spcPts val="1200"/>
              </a:spcAft>
              <a:buSzPts val="1400"/>
              <a:buChar char="○"/>
            </a:pPr>
            <a:r>
              <a:rPr lang="en"/>
              <a:t>Continued area of research for Yali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Description 📝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2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Demo! 💻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- Front End Test Site</a:t>
            </a:r>
            <a:endParaRPr/>
          </a:p>
        </p:txBody>
      </p:sp>
      <p:sp>
        <p:nvSpPr>
          <p:cNvPr id="320" name="Google Shape;320;p43"/>
          <p:cNvSpPr txBox="1"/>
          <p:nvPr/>
        </p:nvSpPr>
        <p:spPr>
          <a:xfrm>
            <a:off x="578375" y="4488450"/>
            <a:ext cx="2082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7890CD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http://137.229.25.190:8000/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21" name="Google Shape;321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32088" y="1017800"/>
            <a:ext cx="3279824" cy="3584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22" name="Google Shape;322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55348" y="1017800"/>
            <a:ext cx="3833315" cy="3584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44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 🔜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45"/>
          <p:cNvSpPr txBox="1"/>
          <p:nvPr>
            <p:ph type="title"/>
          </p:nvPr>
        </p:nvSpPr>
        <p:spPr>
          <a:xfrm>
            <a:off x="311700" y="3946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</p:txBody>
      </p:sp>
      <p:sp>
        <p:nvSpPr>
          <p:cNvPr id="333" name="Google Shape;333;p45"/>
          <p:cNvSpPr txBox="1"/>
          <p:nvPr>
            <p:ph idx="1" type="body"/>
          </p:nvPr>
        </p:nvSpPr>
        <p:spPr>
          <a:xfrm>
            <a:off x="387900" y="1489825"/>
            <a:ext cx="8368200" cy="322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Char char="●"/>
            </a:pP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Add additional models to compare their accuracy and efficiency</a:t>
            </a:r>
            <a:endParaRPr>
              <a:latin typeface="Roboto Slab"/>
              <a:ea typeface="Roboto Slab"/>
              <a:cs typeface="Roboto Slab"/>
              <a:sym typeface="Roboto Slab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Char char="●"/>
            </a:pP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Tune the existing and future models for better accuracy</a:t>
            </a:r>
            <a:endParaRPr>
              <a:latin typeface="Roboto Slab"/>
              <a:ea typeface="Roboto Slab"/>
              <a:cs typeface="Roboto Slab"/>
              <a:sym typeface="Roboto Slab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Char char="●"/>
            </a:pP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Analyze </a:t>
            </a: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energy</a:t>
            </a: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 consumption and tune for energy efficiency</a:t>
            </a:r>
            <a:endParaRPr>
              <a:latin typeface="Roboto Slab"/>
              <a:ea typeface="Roboto Slab"/>
              <a:cs typeface="Roboto Slab"/>
              <a:sym typeface="Roboto Slab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Char char="●"/>
            </a:pP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Mount models on an actual drone or microcontroller chip</a:t>
            </a:r>
            <a:endParaRPr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6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Background</a:t>
            </a:r>
            <a:endParaRPr/>
          </a:p>
        </p:txBody>
      </p:sp>
      <p:sp>
        <p:nvSpPr>
          <p:cNvPr id="103" name="Google Shape;103;p16"/>
          <p:cNvSpPr txBox="1"/>
          <p:nvPr>
            <p:ph idx="1" type="body"/>
          </p:nvPr>
        </p:nvSpPr>
        <p:spPr>
          <a:xfrm>
            <a:off x="1052550" y="1284075"/>
            <a:ext cx="682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Slab"/>
              <a:buChar char="●"/>
            </a:pP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Project is NASA grant supported</a:t>
            </a:r>
            <a:endParaRPr>
              <a:latin typeface="Roboto Slab"/>
              <a:ea typeface="Roboto Slab"/>
              <a:cs typeface="Roboto Slab"/>
              <a:sym typeface="Roboto Slab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Roboto Slab"/>
              <a:buChar char="●"/>
            </a:pP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Conducted by Dr. Arghya Das</a:t>
            </a:r>
            <a:endParaRPr>
              <a:latin typeface="Roboto Slab"/>
              <a:ea typeface="Roboto Slab"/>
              <a:cs typeface="Roboto Slab"/>
              <a:sym typeface="Roboto Slab"/>
            </a:endParaRPr>
          </a:p>
          <a:p>
            <a:pPr indent="-381000" lvl="1" marL="9144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Roboto Slab"/>
              <a:buChar char="○"/>
            </a:pP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Alongside Yali Wang - UAF graduate student</a:t>
            </a:r>
            <a:endParaRPr>
              <a:latin typeface="Roboto Slab"/>
              <a:ea typeface="Roboto Slab"/>
              <a:cs typeface="Roboto Slab"/>
              <a:sym typeface="Roboto Slab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2400"/>
              <a:buFont typeface="Roboto Slab"/>
              <a:buChar char="●"/>
            </a:pP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Focus of research is on energy efficient neural networks</a:t>
            </a:r>
            <a:endParaRPr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04" name="Google Shape;104;p16"/>
          <p:cNvSpPr txBox="1"/>
          <p:nvPr>
            <p:ph idx="1" type="body"/>
          </p:nvPr>
        </p:nvSpPr>
        <p:spPr>
          <a:xfrm>
            <a:off x="7957800" y="541425"/>
            <a:ext cx="798300" cy="5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 </a:t>
            </a:r>
            <a:endParaRPr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05" name="Google Shape;105;p16"/>
          <p:cNvSpPr txBox="1"/>
          <p:nvPr>
            <p:ph type="title"/>
          </p:nvPr>
        </p:nvSpPr>
        <p:spPr>
          <a:xfrm>
            <a:off x="990300" y="4909800"/>
            <a:ext cx="7163400" cy="2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accent2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Image Source: https://pxhere.com/en/photo/1446057</a:t>
            </a:r>
            <a:r>
              <a:rPr lang="en" sz="1100" u="sng">
                <a:solidFill>
                  <a:schemeClr val="accent2"/>
                </a:solidFill>
              </a:rPr>
              <a:t> </a:t>
            </a:r>
            <a:endParaRPr sz="1100" u="sng">
              <a:solidFill>
                <a:schemeClr val="accen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106" name="Google Shape;10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14050" y="257575"/>
            <a:ext cx="2929950" cy="1464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Background (cont.)</a:t>
            </a:r>
            <a:endParaRPr/>
          </a:p>
        </p:txBody>
      </p:sp>
      <p:sp>
        <p:nvSpPr>
          <p:cNvPr id="112" name="Google Shape;112;p17"/>
          <p:cNvSpPr txBox="1"/>
          <p:nvPr>
            <p:ph idx="1" type="body"/>
          </p:nvPr>
        </p:nvSpPr>
        <p:spPr>
          <a:xfrm>
            <a:off x="457425" y="1284075"/>
            <a:ext cx="41145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Slab"/>
              <a:buChar char="●"/>
            </a:pP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Motivated by need for fire detection in remote areas of Alaska</a:t>
            </a:r>
            <a:endParaRPr>
              <a:latin typeface="Roboto Slab"/>
              <a:ea typeface="Roboto Slab"/>
              <a:cs typeface="Roboto Slab"/>
              <a:sym typeface="Roboto Slab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Slab"/>
              <a:buChar char="●"/>
            </a:pP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Current solution: Images are sent to a server to be processed</a:t>
            </a:r>
            <a:endParaRPr>
              <a:latin typeface="Roboto Slab"/>
              <a:ea typeface="Roboto Slab"/>
              <a:cs typeface="Roboto Slab"/>
              <a:sym typeface="Roboto Slab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Slab"/>
              <a:buChar char="●"/>
            </a:pP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Proposed solution: Image is processed on-board the drone</a:t>
            </a:r>
            <a:endParaRPr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13" name="Google Shape;113;p17"/>
          <p:cNvSpPr txBox="1"/>
          <p:nvPr>
            <p:ph idx="1" type="body"/>
          </p:nvPr>
        </p:nvSpPr>
        <p:spPr>
          <a:xfrm>
            <a:off x="7957800" y="541425"/>
            <a:ext cx="798300" cy="5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 </a:t>
            </a:r>
            <a:endParaRPr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114" name="Google Shape;11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2725" y="1368487"/>
            <a:ext cx="3623376" cy="2406526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7"/>
          <p:cNvSpPr txBox="1"/>
          <p:nvPr>
            <p:ph type="title"/>
          </p:nvPr>
        </p:nvSpPr>
        <p:spPr>
          <a:xfrm>
            <a:off x="990300" y="4909800"/>
            <a:ext cx="7163400" cy="2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accent2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Image Source: https://pxhere.com/en/photo/1446057</a:t>
            </a:r>
            <a:r>
              <a:rPr lang="en" sz="1100" u="sng">
                <a:solidFill>
                  <a:schemeClr val="accent2"/>
                </a:solidFill>
              </a:rPr>
              <a:t> </a:t>
            </a:r>
            <a:endParaRPr sz="1100" u="sng">
              <a:solidFill>
                <a:schemeClr val="accen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8"/>
          <p:cNvSpPr txBox="1"/>
          <p:nvPr>
            <p:ph idx="1" type="body"/>
          </p:nvPr>
        </p:nvSpPr>
        <p:spPr>
          <a:xfrm>
            <a:off x="1297500" y="1017800"/>
            <a:ext cx="7038900" cy="300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oboto Slab"/>
              <a:buChar char="●"/>
            </a:pPr>
            <a:r>
              <a:rPr lang="en" sz="1900">
                <a:latin typeface="Roboto Slab"/>
                <a:ea typeface="Roboto Slab"/>
                <a:cs typeface="Roboto Slab"/>
                <a:sym typeface="Roboto Slab"/>
              </a:rPr>
              <a:t>Develop a </a:t>
            </a:r>
            <a:r>
              <a:rPr lang="en" sz="1900" u="sng">
                <a:latin typeface="Roboto Slab"/>
                <a:ea typeface="Roboto Slab"/>
                <a:cs typeface="Roboto Slab"/>
                <a:sym typeface="Roboto Slab"/>
              </a:rPr>
              <a:t>d</a:t>
            </a:r>
            <a:r>
              <a:rPr lang="en" sz="1900" u="sng">
                <a:latin typeface="Roboto Slab"/>
                <a:ea typeface="Roboto Slab"/>
                <a:cs typeface="Roboto Slab"/>
                <a:sym typeface="Roboto Slab"/>
              </a:rPr>
              <a:t>eep neural network</a:t>
            </a:r>
            <a:r>
              <a:rPr lang="en" sz="1900">
                <a:latin typeface="Roboto Slab"/>
                <a:ea typeface="Roboto Slab"/>
                <a:cs typeface="Roboto Slab"/>
                <a:sym typeface="Roboto Slab"/>
              </a:rPr>
              <a:t> model for forest fire detection from </a:t>
            </a:r>
            <a:r>
              <a:rPr lang="en" sz="1900">
                <a:latin typeface="Roboto Slab"/>
                <a:ea typeface="Roboto Slab"/>
                <a:cs typeface="Roboto Slab"/>
                <a:sym typeface="Roboto Slab"/>
              </a:rPr>
              <a:t>drone imagery/aerial imagery</a:t>
            </a:r>
            <a:br>
              <a:rPr lang="en" sz="1900">
                <a:latin typeface="Roboto Slab"/>
                <a:ea typeface="Roboto Slab"/>
                <a:cs typeface="Roboto Slab"/>
                <a:sym typeface="Roboto Slab"/>
              </a:rPr>
            </a:br>
            <a:endParaRPr sz="1900">
              <a:latin typeface="Roboto Slab"/>
              <a:ea typeface="Roboto Slab"/>
              <a:cs typeface="Roboto Slab"/>
              <a:sym typeface="Roboto Slab"/>
            </a:endParaRPr>
          </a:p>
          <a:p>
            <a:pPr indent="-3492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oboto Slab"/>
              <a:buChar char="●"/>
            </a:pPr>
            <a:r>
              <a:rPr lang="en" sz="1900">
                <a:latin typeface="Roboto Slab"/>
                <a:ea typeface="Roboto Slab"/>
                <a:cs typeface="Roboto Slab"/>
                <a:sym typeface="Roboto Slab"/>
              </a:rPr>
              <a:t>Understand the </a:t>
            </a:r>
            <a:r>
              <a:rPr lang="en" sz="1900" u="sng">
                <a:latin typeface="Roboto Slab"/>
                <a:ea typeface="Roboto Slab"/>
                <a:cs typeface="Roboto Slab"/>
                <a:sym typeface="Roboto Slab"/>
              </a:rPr>
              <a:t>energy consumption</a:t>
            </a:r>
            <a:r>
              <a:rPr lang="en" sz="1900">
                <a:latin typeface="Roboto Slab"/>
                <a:ea typeface="Roboto Slab"/>
                <a:cs typeface="Roboto Slab"/>
                <a:sym typeface="Roboto Slab"/>
              </a:rPr>
              <a:t> and </a:t>
            </a:r>
            <a:r>
              <a:rPr lang="en" sz="1900" u="sng">
                <a:latin typeface="Roboto Slab"/>
                <a:ea typeface="Roboto Slab"/>
                <a:cs typeface="Roboto Slab"/>
                <a:sym typeface="Roboto Slab"/>
              </a:rPr>
              <a:t>accuracy </a:t>
            </a:r>
            <a:r>
              <a:rPr lang="en" sz="1900">
                <a:latin typeface="Roboto Slab"/>
                <a:ea typeface="Roboto Slab"/>
                <a:cs typeface="Roboto Slab"/>
                <a:sym typeface="Roboto Slab"/>
              </a:rPr>
              <a:t>characteristics of different </a:t>
            </a:r>
            <a:r>
              <a:rPr lang="en" sz="1900">
                <a:latin typeface="Roboto Slab"/>
                <a:ea typeface="Roboto Slab"/>
                <a:cs typeface="Roboto Slab"/>
                <a:sym typeface="Roboto Slab"/>
              </a:rPr>
              <a:t>architectures</a:t>
            </a:r>
            <a:r>
              <a:rPr lang="en" sz="1900">
                <a:latin typeface="Roboto Slab"/>
                <a:ea typeface="Roboto Slab"/>
                <a:cs typeface="Roboto Slab"/>
                <a:sym typeface="Roboto Slab"/>
              </a:rPr>
              <a:t> of a deep neural network to</a:t>
            </a:r>
            <a:r>
              <a:rPr lang="en" sz="1900">
                <a:latin typeface="Roboto Slab"/>
                <a:ea typeface="Roboto Slab"/>
                <a:cs typeface="Roboto Slab"/>
                <a:sym typeface="Roboto Slab"/>
              </a:rPr>
              <a:t> provide insight in potential </a:t>
            </a:r>
            <a:r>
              <a:rPr lang="en" sz="1900">
                <a:latin typeface="Roboto Slab"/>
                <a:ea typeface="Roboto Slab"/>
                <a:cs typeface="Roboto Slab"/>
                <a:sym typeface="Roboto Slab"/>
              </a:rPr>
              <a:t>drone deployment</a:t>
            </a:r>
            <a:endParaRPr sz="1900"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Overall </a:t>
            </a:r>
            <a:r>
              <a:rPr lang="en"/>
              <a:t>Project Description </a:t>
            </a:r>
            <a:endParaRPr/>
          </a:p>
        </p:txBody>
      </p:sp>
      <p:pic>
        <p:nvPicPr>
          <p:cNvPr id="122" name="Google Shape;12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3113" y="3280500"/>
            <a:ext cx="1582275" cy="1582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78763" y="3280500"/>
            <a:ext cx="1582275" cy="1582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38888" y="4229400"/>
            <a:ext cx="914100" cy="91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987488" y="4229400"/>
            <a:ext cx="914100" cy="91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8"/>
          <p:cNvSpPr txBox="1"/>
          <p:nvPr>
            <p:ph idx="1" type="body"/>
          </p:nvPr>
        </p:nvSpPr>
        <p:spPr>
          <a:xfrm>
            <a:off x="7957800" y="541425"/>
            <a:ext cx="798300" cy="5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 </a:t>
            </a:r>
            <a:endParaRPr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Benefits of creating low power neural network</a:t>
            </a:r>
            <a:endParaRPr/>
          </a:p>
        </p:txBody>
      </p:sp>
      <p:sp>
        <p:nvSpPr>
          <p:cNvPr id="132" name="Google Shape;132;p19"/>
          <p:cNvSpPr txBox="1"/>
          <p:nvPr>
            <p:ph idx="1" type="body"/>
          </p:nvPr>
        </p:nvSpPr>
        <p:spPr>
          <a:xfrm>
            <a:off x="387900" y="1017800"/>
            <a:ext cx="8368200" cy="388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Char char="●"/>
            </a:pP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When</a:t>
            </a: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 embedded in a drone; it will have more range and can access remote areas</a:t>
            </a:r>
            <a:br>
              <a:rPr lang="en">
                <a:latin typeface="Roboto Slab"/>
                <a:ea typeface="Roboto Slab"/>
                <a:cs typeface="Roboto Slab"/>
                <a:sym typeface="Roboto Slab"/>
              </a:rPr>
            </a:br>
            <a:endParaRPr>
              <a:latin typeface="Roboto Slab"/>
              <a:ea typeface="Roboto Slab"/>
              <a:cs typeface="Roboto Slab"/>
              <a:sym typeface="Roboto Slab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Char char="●"/>
            </a:pP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Less </a:t>
            </a: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resource</a:t>
            </a: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 dependent; making it an ideal solution</a:t>
            </a:r>
            <a:endParaRPr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133" name="Google Shape;13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1638" y="2746174"/>
            <a:ext cx="3680724" cy="202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0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Goals and Deliverables 🏁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80000"/>
              <a:buNone/>
            </a:pPr>
            <a:r>
              <a:rPr lang="en"/>
              <a:t>Capstone Project Goals</a:t>
            </a:r>
            <a:endParaRPr/>
          </a:p>
        </p:txBody>
      </p:sp>
      <p:sp>
        <p:nvSpPr>
          <p:cNvPr id="144" name="Google Shape;144;p21"/>
          <p:cNvSpPr txBox="1"/>
          <p:nvPr>
            <p:ph type="title"/>
          </p:nvPr>
        </p:nvSpPr>
        <p:spPr>
          <a:xfrm>
            <a:off x="1266475" y="1017800"/>
            <a:ext cx="7163400" cy="30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06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 Slab"/>
              <a:buChar char="●"/>
            </a:pPr>
            <a:r>
              <a:rPr lang="en" sz="2800">
                <a:solidFill>
                  <a:schemeClr val="dk2"/>
                </a:solidFill>
                <a:latin typeface="Roboto Slab"/>
                <a:ea typeface="Roboto Slab"/>
                <a:cs typeface="Roboto Slab"/>
                <a:sym typeface="Roboto Slab"/>
              </a:rPr>
              <a:t>Lay the groundwork for this grant </a:t>
            </a:r>
            <a:r>
              <a:rPr lang="en" sz="2800">
                <a:solidFill>
                  <a:schemeClr val="dk2"/>
                </a:solidFill>
                <a:latin typeface="Roboto Slab"/>
                <a:ea typeface="Roboto Slab"/>
                <a:cs typeface="Roboto Slab"/>
                <a:sym typeface="Roboto Slab"/>
              </a:rPr>
              <a:t>research:</a:t>
            </a:r>
            <a:endParaRPr sz="2800">
              <a:solidFill>
                <a:schemeClr val="dk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 Slab"/>
              <a:buChar char="○"/>
            </a:pPr>
            <a:r>
              <a:rPr lang="en" sz="2800">
                <a:solidFill>
                  <a:schemeClr val="dk2"/>
                </a:solidFill>
                <a:latin typeface="Roboto Slab"/>
                <a:ea typeface="Roboto Slab"/>
                <a:cs typeface="Roboto Slab"/>
                <a:sym typeface="Roboto Slab"/>
              </a:rPr>
              <a:t>Preliminary study of deep learning tools for forest fire detection </a:t>
            </a:r>
            <a:endParaRPr sz="2800">
              <a:solidFill>
                <a:schemeClr val="dk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 Slab"/>
              <a:buChar char="○"/>
            </a:pPr>
            <a:r>
              <a:rPr lang="en" sz="2800">
                <a:solidFill>
                  <a:schemeClr val="dk2"/>
                </a:solidFill>
                <a:latin typeface="Roboto Slab"/>
                <a:ea typeface="Roboto Slab"/>
                <a:cs typeface="Roboto Slab"/>
                <a:sym typeface="Roboto Slab"/>
              </a:rPr>
              <a:t>Create an interface for analysis</a:t>
            </a:r>
            <a:endParaRPr sz="2800">
              <a:solidFill>
                <a:schemeClr val="dk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